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4"/>
  </p:sldMasterIdLst>
  <p:notesMasterIdLst>
    <p:notesMasterId r:id="rId30"/>
  </p:notesMasterIdLst>
  <p:handoutMasterIdLst>
    <p:handoutMasterId r:id="rId31"/>
  </p:handoutMasterIdLst>
  <p:sldIdLst>
    <p:sldId id="1751" r:id="rId5"/>
    <p:sldId id="1925" r:id="rId6"/>
    <p:sldId id="1919" r:id="rId7"/>
    <p:sldId id="1913" r:id="rId8"/>
    <p:sldId id="1923" r:id="rId9"/>
    <p:sldId id="1895" r:id="rId10"/>
    <p:sldId id="1905" r:id="rId11"/>
    <p:sldId id="1901" r:id="rId12"/>
    <p:sldId id="1902" r:id="rId13"/>
    <p:sldId id="1906" r:id="rId14"/>
    <p:sldId id="1903" r:id="rId15"/>
    <p:sldId id="1904" r:id="rId16"/>
    <p:sldId id="1907" r:id="rId17"/>
    <p:sldId id="1908" r:id="rId18"/>
    <p:sldId id="1910" r:id="rId19"/>
    <p:sldId id="1909" r:id="rId20"/>
    <p:sldId id="1916" r:id="rId21"/>
    <p:sldId id="1917" r:id="rId22"/>
    <p:sldId id="1893" r:id="rId23"/>
    <p:sldId id="1915" r:id="rId24"/>
    <p:sldId id="1920" r:id="rId25"/>
    <p:sldId id="1921" r:id="rId26"/>
    <p:sldId id="1922" r:id="rId27"/>
    <p:sldId id="1924" r:id="rId28"/>
    <p:sldId id="1898" r:id="rId29"/>
  </p:sldIdLst>
  <p:sldSz cx="9144000" cy="5143500" type="screen16x9"/>
  <p:notesSz cx="7023100" cy="93091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42"/>
    <a:srgbClr val="A67543"/>
    <a:srgbClr val="00338D"/>
    <a:srgbClr val="0098DB"/>
    <a:srgbClr val="E7EDE9"/>
    <a:srgbClr val="E37222"/>
    <a:srgbClr val="00549F"/>
    <a:srgbClr val="FDC82F"/>
    <a:srgbClr val="D0103A"/>
    <a:srgbClr val="82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6259" autoAdjust="0"/>
  </p:normalViewPr>
  <p:slideViewPr>
    <p:cSldViewPr snapToGrid="0">
      <p:cViewPr varScale="1">
        <p:scale>
          <a:sx n="140" d="100"/>
          <a:sy n="140" d="100"/>
        </p:scale>
        <p:origin x="159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3424" y="184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fld id="{A5B780D0-5C7F-422C-931C-25201BE19360}" type="slidenum">
              <a:rPr lang="it-IT"/>
              <a:pPr>
                <a:defRPr/>
              </a:pPr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5045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46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14662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A6888345-B3D3-4351-A7A9-F936F5935E41}" type="datetimeFigureOut">
              <a:rPr lang="en-US"/>
              <a:pPr>
                <a:defRPr/>
              </a:pPr>
              <a:t>9/19/25</a:t>
            </a:fld>
            <a:endParaRPr lang="en-US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3550" y="693738"/>
            <a:ext cx="6157913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435475"/>
            <a:ext cx="52006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0950"/>
            <a:ext cx="30146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8870950"/>
            <a:ext cx="30146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D8DF57D7-2670-4E78-96DD-D9B2280512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30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03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26A97-145D-7F2A-A923-4E231AFB7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C4FB73-6779-4401-5FE4-878385C34A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40C0EB-8FDE-41B6-3F9E-846D0D2D7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5DF88-A8DC-F743-C539-0D71CF1D0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9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E03AE-60E3-5BC4-EA8C-F033560F0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04D6F-2861-BA46-AADD-C4E465281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B0176-58B6-AAD4-1812-07EA9BD3A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3863-B3D9-5221-E73F-1BE45E45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8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4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43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2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1" descr="esa_ssa_neo_artistimpression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6934"/>
            <a:ext cx="9144000" cy="558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4361" y="2914650"/>
            <a:ext cx="7948800" cy="400494"/>
          </a:xfr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rgbClr val="FFFF0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/>
          </p:nvPr>
        </p:nvSpPr>
        <p:spPr>
          <a:xfrm>
            <a:off x="587375" y="1856096"/>
            <a:ext cx="7947025" cy="5847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67" y="139137"/>
            <a:ext cx="6508448" cy="400110"/>
          </a:xfrm>
        </p:spPr>
        <p:txBody>
          <a:bodyPr/>
          <a:lstStyle>
            <a:lvl1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>
              <a:lnSpc>
                <a:spcPct val="100000"/>
              </a:lnSpc>
              <a:defRPr baseline="0"/>
            </a:lvl1pPr>
            <a:lvl2pPr marL="714375" indent="-381000">
              <a:lnSpc>
                <a:spcPct val="100000"/>
              </a:lnSpc>
              <a:tabLst/>
              <a:defRPr/>
            </a:lvl2pPr>
            <a:lvl3pPr marL="1068388" indent="-34766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880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CB4915-2497-D959-3A3B-C6150DE447C0}"/>
              </a:ext>
            </a:extLst>
          </p:cNvPr>
          <p:cNvSpPr txBox="1">
            <a:spLocks/>
          </p:cNvSpPr>
          <p:nvPr userDrawn="1"/>
        </p:nvSpPr>
        <p:spPr>
          <a:xfrm>
            <a:off x="6881230" y="4778542"/>
            <a:ext cx="2052000" cy="30122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18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37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5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943" algn="l" defTabSz="914378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132" algn="l" defTabSz="914378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320" algn="l" defTabSz="914378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509" algn="l" defTabSz="914378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000" smtClean="0"/>
              <a:pPr/>
              <a:t>‹#›</a:t>
            </a:fld>
            <a:endParaRPr lang="de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B138E75-731F-4457-937C-EE965CDC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166"/>
            <a:ext cx="7886700" cy="45534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5DDBE1-CA6D-70F7-F79D-569136282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844550"/>
            <a:ext cx="8194675" cy="39338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2600"/>
              </a:lnSpc>
              <a:spcAft>
                <a:spcPts val="50"/>
              </a:spcAft>
              <a:buFont typeface="Wingdings" pitchFamily="2" charset="2"/>
              <a:buChar char="q"/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1"/>
            </a:lvl2pPr>
            <a:lvl3pPr marL="360354" indent="-184145">
              <a:lnSpc>
                <a:spcPts val="2600"/>
              </a:lnSpc>
              <a:spcAft>
                <a:spcPts val="50"/>
              </a:spcAft>
              <a:buFont typeface="Arial" panose="020B0604020202020204" pitchFamily="34" charset="0"/>
              <a:buChar char="•"/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2600"/>
              </a:lnSpc>
              <a:spcAft>
                <a:spcPts val="50"/>
              </a:spcAft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 b="1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2"/>
            <a:r>
              <a:rPr lang="en-GB" dirty="0"/>
              <a:t>Second level</a:t>
            </a:r>
          </a:p>
          <a:p>
            <a:pPr lvl="3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969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://www.lrt.mw.tum.de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4066" y="727200"/>
            <a:ext cx="8331201" cy="382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Box DG"/>
          <p:cNvSpPr txBox="1">
            <a:spLocks noChangeArrowheads="1"/>
          </p:cNvSpPr>
          <p:nvPr/>
        </p:nvSpPr>
        <p:spPr bwMode="auto">
          <a:xfrm>
            <a:off x="578164" y="335522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64066" y="108360"/>
            <a:ext cx="695386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C24DA5-E2CD-90E0-EEB9-6A1C02BD1E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294" y="196807"/>
            <a:ext cx="653084" cy="367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654711-DB79-A029-91AF-5A0C8BC7E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434"/>
          <a:stretch/>
        </p:blipFill>
        <p:spPr>
          <a:xfrm>
            <a:off x="7790401" y="4899600"/>
            <a:ext cx="1196912" cy="144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960135-FD47-2DCE-4429-215E69D7145D}"/>
              </a:ext>
            </a:extLst>
          </p:cNvPr>
          <p:cNvCxnSpPr/>
          <p:nvPr userDrawn="1"/>
        </p:nvCxnSpPr>
        <p:spPr>
          <a:xfrm>
            <a:off x="165932" y="4789188"/>
            <a:ext cx="8824779" cy="0"/>
          </a:xfrm>
          <a:prstGeom prst="line">
            <a:avLst/>
          </a:prstGeom>
          <a:ln w="635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299459-4D46-C5AB-4C3B-2DCA92DE7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434"/>
          <a:stretch/>
        </p:blipFill>
        <p:spPr>
          <a:xfrm>
            <a:off x="7790401" y="4899600"/>
            <a:ext cx="1196912" cy="14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42AA23-9D52-BD9A-98BA-7AFB70769158}"/>
              </a:ext>
            </a:extLst>
          </p:cNvPr>
          <p:cNvCxnSpPr/>
          <p:nvPr userDrawn="1"/>
        </p:nvCxnSpPr>
        <p:spPr>
          <a:xfrm>
            <a:off x="165932" y="4789188"/>
            <a:ext cx="8824779" cy="0"/>
          </a:xfrm>
          <a:prstGeom prst="line">
            <a:avLst/>
          </a:prstGeom>
          <a:ln w="635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8" descr="LRT-Logo">
            <a:hlinkClick r:id="rId7"/>
            <a:extLst>
              <a:ext uri="{FF2B5EF4-FFF2-40B4-BE49-F238E27FC236}">
                <a16:creationId xmlns:a16="http://schemas.microsoft.com/office/drawing/2014/main" id="{D8601EDC-C3BE-F165-A8A7-C6E0724943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0325" y="4854630"/>
            <a:ext cx="210753" cy="19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840AB-AFF9-5F38-BBD2-0554F836755D}"/>
              </a:ext>
            </a:extLst>
          </p:cNvPr>
          <p:cNvSpPr txBox="1"/>
          <p:nvPr userDrawn="1"/>
        </p:nvSpPr>
        <p:spPr>
          <a:xfrm>
            <a:off x="8239294" y="4761061"/>
            <a:ext cx="5757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p. </a:t>
            </a:r>
            <a:fld id="{A7BAA2FA-C0E2-4265-925F-76B57D785925}" type="slidenum">
              <a:rPr lang="en-US" sz="900" smtClean="0"/>
              <a:t>‹#›</a:t>
            </a:fld>
            <a:r>
              <a:rPr lang="en-US" sz="900" dirty="0"/>
              <a:t> </a:t>
            </a:r>
            <a:endParaRPr lang="nl-NL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5E896-A4E2-91F5-4B1C-E26CAB6AEE6A}"/>
              </a:ext>
            </a:extLst>
          </p:cNvPr>
          <p:cNvSpPr txBox="1"/>
          <p:nvPr userDrawn="1"/>
        </p:nvSpPr>
        <p:spPr>
          <a:xfrm>
            <a:off x="191088" y="4739493"/>
            <a:ext cx="13740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Prof. Dr. D. Koschny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0CAFA69D-859E-9112-3D0F-8214CBD09801}"/>
              </a:ext>
            </a:extLst>
          </p:cNvPr>
          <p:cNvSpPr txBox="1"/>
          <p:nvPr userDrawn="1"/>
        </p:nvSpPr>
        <p:spPr>
          <a:xfrm>
            <a:off x="279897" y="4940951"/>
            <a:ext cx="8508998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Dr.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Philipp Reiss | Lunar and Planetary Exploration Technologies | Department of Aerospace and Geodesy | Technical University of Munich</a:t>
            </a:r>
            <a:endParaRPr lang="en-GB" sz="800" noProof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1" r:id="rId2"/>
    <p:sldLayoutId id="2147483932" r:id="rId3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400" b="1" dirty="0" smtClean="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9pPr>
    </p:titleStyle>
    <p:bodyStyle>
      <a:lvl1pPr marL="0" indent="-3429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q"/>
        <a:defRPr lang="en-GB" sz="2000" b="1" dirty="0" smtClean="0">
          <a:solidFill>
            <a:schemeClr val="tx1"/>
          </a:solidFill>
          <a:latin typeface="Calibri"/>
          <a:ea typeface="+mn-ea"/>
          <a:cs typeface="Calibri"/>
        </a:defRPr>
      </a:lvl1pPr>
      <a:lvl2pPr marL="1095750" indent="-28575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lang="en-GB" sz="2000" b="1" dirty="0" smtClean="0">
          <a:solidFill>
            <a:schemeClr val="tx1"/>
          </a:solidFill>
          <a:latin typeface="Calibri"/>
          <a:ea typeface="+mn-ea"/>
          <a:cs typeface="Calibri"/>
        </a:defRPr>
      </a:lvl2pPr>
      <a:lvl3pPr marL="1407600" indent="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2000" b="1" dirty="0" smtClean="0">
          <a:solidFill>
            <a:schemeClr val="tx1"/>
          </a:solidFill>
          <a:latin typeface="Calibri"/>
          <a:ea typeface="+mn-ea"/>
          <a:cs typeface="Calibri"/>
        </a:defRPr>
      </a:lvl3pPr>
      <a:lvl4pPr marL="200520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2000" b="1" dirty="0" smtClean="0">
          <a:solidFill>
            <a:schemeClr val="tx1"/>
          </a:solidFill>
          <a:latin typeface="Calibri"/>
          <a:ea typeface="+mn-ea"/>
          <a:cs typeface="Calibri"/>
        </a:defRPr>
      </a:lvl4pPr>
      <a:lvl5pPr marL="260280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2000" b="1" dirty="0" smtClean="0">
          <a:solidFill>
            <a:schemeClr val="tx1"/>
          </a:solidFill>
          <a:latin typeface="Calibri"/>
          <a:ea typeface="+mn-ea"/>
          <a:cs typeface="Calibri"/>
        </a:defRPr>
      </a:lvl5pPr>
      <a:lvl6pPr marL="34798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6pPr>
      <a:lvl7pPr marL="39370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7pPr>
      <a:lvl8pPr marL="43942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8pPr>
      <a:lvl9pPr marL="48514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oosa.org/oosa/en/oosadoc/data/documents/2025/aac.105c.12025crp/aac.105c.12025crp.6_0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zCFDkj2Jty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zCFDkj2Jty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9">
            <a:extLst>
              <a:ext uri="{FF2B5EF4-FFF2-40B4-BE49-F238E27FC236}">
                <a16:creationId xmlns:a16="http://schemas.microsoft.com/office/drawing/2014/main" id="{CC725A4F-8393-9F4C-A7F4-587082075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3" y="1178561"/>
            <a:ext cx="7882759" cy="2923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28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2024 YR4 – Almost a fireball</a:t>
            </a:r>
          </a:p>
          <a:p>
            <a:pPr>
              <a:defRPr/>
            </a:pPr>
            <a:r>
              <a:rPr lang="en-GB" sz="20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Or: The first asteroid which had triggered the official alert system.</a:t>
            </a:r>
          </a:p>
          <a:p>
            <a:pPr algn="r">
              <a:defRPr/>
            </a:pPr>
            <a:r>
              <a:rPr lang="en-GB" sz="32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r">
              <a:defRPr/>
            </a:pPr>
            <a:br>
              <a:rPr lang="en-GB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GB" b="1" dirty="0">
              <a:solidFill>
                <a:srgbClr val="FFFF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Detlef Koschny, TU Munich</a:t>
            </a:r>
            <a:br>
              <a:rPr lang="en-US" sz="16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1600" b="1" dirty="0">
              <a:solidFill>
                <a:srgbClr val="FFFF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defRPr/>
            </a:pPr>
            <a:endParaRPr lang="en-US" sz="1600" b="1" dirty="0">
              <a:solidFill>
                <a:srgbClr val="FFFF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30C14-75A2-5241-9181-07D861E72074}"/>
              </a:ext>
            </a:extLst>
          </p:cNvPr>
          <p:cNvSpPr txBox="1"/>
          <p:nvPr/>
        </p:nvSpPr>
        <p:spPr>
          <a:xfrm rot="16200000">
            <a:off x="8079034" y="3606166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50" dirty="0">
                <a:solidFill>
                  <a:srgbClr val="FFFF00"/>
                </a:solidFill>
              </a:rPr>
              <a:t>Image: ESA/P. Carril</a:t>
            </a:r>
          </a:p>
        </p:txBody>
      </p:sp>
    </p:spTree>
    <p:extLst>
      <p:ext uri="{BB962C8B-B14F-4D97-AF65-F5344CB8AC3E}">
        <p14:creationId xmlns:p14="http://schemas.microsoft.com/office/powerpoint/2010/main" val="2287515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CD3C-9D2F-76D7-F57E-59AD1866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504F0-89C8-16D9-95D1-A94522520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Telecons…</a:t>
            </a:r>
          </a:p>
          <a:p>
            <a:r>
              <a:rPr lang="en-NL" dirty="0"/>
              <a:t>Videcons…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DB5FB-4F8E-2C00-8315-0E4622878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29" y="727200"/>
            <a:ext cx="3432011" cy="3500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0225B-044E-B1E2-DE1F-F383A2E13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2" y="1514002"/>
            <a:ext cx="4048531" cy="30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9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62E1-A2FB-7710-9BD4-2237F23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BA970-C667-1371-7303-96F8683D9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7" y="797281"/>
            <a:ext cx="8467405" cy="15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7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B4D6-AD62-4D82-AD2C-DCFD85B7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7319-E269-0E83-7D86-17A7EED3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E48CDD-98C1-B1E4-2B8C-E4B3BBC2A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7" y="2571750"/>
            <a:ext cx="8331200" cy="184061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9BFA5A-7690-A936-54CF-2F27BF98A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7" y="797281"/>
            <a:ext cx="8467405" cy="15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9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27A-6686-CCDA-B434-B41A9A24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40A0ED-25C6-4F4B-B134-AD155BEDE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7" y="87186"/>
            <a:ext cx="3331099" cy="45334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48855-1ED9-793C-120B-31814BC1D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66" y="0"/>
            <a:ext cx="4104727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53693B-5930-69E9-2E0B-30DDA1DC12E8}"/>
              </a:ext>
            </a:extLst>
          </p:cNvPr>
          <p:cNvSpPr txBox="1"/>
          <p:nvPr/>
        </p:nvSpPr>
        <p:spPr>
          <a:xfrm rot="16200000">
            <a:off x="6347083" y="2380097"/>
            <a:ext cx="408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hlinkClick r:id="rId4"/>
              </a:rPr>
              <a:t>https://www.unoosa.org/oosa/en/oosadoc/data/documents/2025/aac.105c.12025crp/aac.105c.12025crp.6_0.html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77032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7B83-9E92-3CA8-1D88-15AD15A6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306A-474A-AEE9-8B91-66C237587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824" y="3938772"/>
            <a:ext cx="3637293" cy="1204728"/>
          </a:xfrm>
        </p:spPr>
        <p:txBody>
          <a:bodyPr/>
          <a:lstStyle/>
          <a:p>
            <a:pPr indent="0">
              <a:buNone/>
            </a:pPr>
            <a:r>
              <a:rPr lang="en-GB" sz="1050" b="0" dirty="0"/>
              <a:t>https://</a:t>
            </a:r>
            <a:r>
              <a:rPr lang="en-GB" sz="1050" b="0" dirty="0" err="1"/>
              <a:t>www.repubblica.it</a:t>
            </a:r>
            <a:r>
              <a:rPr lang="en-GB" sz="1050" b="0" dirty="0"/>
              <a:t>/</a:t>
            </a:r>
            <a:r>
              <a:rPr lang="en-GB" sz="1050" b="0" dirty="0" err="1"/>
              <a:t>esteri</a:t>
            </a:r>
            <a:r>
              <a:rPr lang="en-GB" sz="1050" b="0" dirty="0"/>
              <a:t>/2025/02/08/video/dimensioni_velocita_possibile_impatto_la_minaccia_dellasteroide_yr4_secondo_gli_scienziati_esa-423988642/</a:t>
            </a:r>
            <a:endParaRPr lang="en-NL" sz="105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A1091-E4BF-9F48-6CE0-53599A850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891">
            <a:off x="4565124" y="690717"/>
            <a:ext cx="4190196" cy="2792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5944C-8B8D-0A72-C5B6-0A9FE53D5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02" y="139136"/>
            <a:ext cx="3199924" cy="4772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D9871E-7E52-7B8C-1671-6D3B196A1194}"/>
              </a:ext>
            </a:extLst>
          </p:cNvPr>
          <p:cNvSpPr txBox="1"/>
          <p:nvPr/>
        </p:nvSpPr>
        <p:spPr>
          <a:xfrm rot="16200000">
            <a:off x="75346" y="4053612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800" dirty="0"/>
              <a:t>Quelle: info.bild.de</a:t>
            </a:r>
          </a:p>
        </p:txBody>
      </p:sp>
    </p:spTree>
    <p:extLst>
      <p:ext uri="{BB962C8B-B14F-4D97-AF65-F5344CB8AC3E}">
        <p14:creationId xmlns:p14="http://schemas.microsoft.com/office/powerpoint/2010/main" val="401466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AC1F-703E-519D-0CED-32F2C004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https://iawn.net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0FC73-CB63-7C69-6A4F-149E39BA4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3993">
            <a:off x="-123754" y="462865"/>
            <a:ext cx="6351910" cy="12626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AA514-0DCA-0E82-2125-7C267E2184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24" y="1094170"/>
            <a:ext cx="6454505" cy="393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4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4E8B7-2584-1F98-4065-84DC0FBF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C14BA-C7AC-684F-A672-FF421E021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F5542-78FD-031A-FDCE-70BD4BAA4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03" y="0"/>
            <a:ext cx="62745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7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722956-3C64-4DE4-62BE-B2F49DAF8CC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9506C-0971-AE3D-8498-1DEAE6D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D5855-A343-B4E7-EDF3-BF1ED14BC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Images of asteroid 2024 YR4 as seen by the Webb telescope.">
            <a:extLst>
              <a:ext uri="{FF2B5EF4-FFF2-40B4-BE49-F238E27FC236}">
                <a16:creationId xmlns:a16="http://schemas.microsoft.com/office/drawing/2014/main" id="{69B04B79-FE49-0A60-037A-D0607D4E0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3" y="0"/>
            <a:ext cx="84296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3D6E9-D635-5522-BA4C-8E59C0CC151F}"/>
              </a:ext>
            </a:extLst>
          </p:cNvPr>
          <p:cNvSpPr txBox="1"/>
          <p:nvPr/>
        </p:nvSpPr>
        <p:spPr>
          <a:xfrm rot="16200000">
            <a:off x="-1750969" y="2433250"/>
            <a:ext cx="3854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0" u="none" strike="noStrike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Credit: NASA, ESA, CSA, </a:t>
            </a:r>
            <a:r>
              <a:rPr lang="en-GB" sz="1200" b="0" u="none" strike="noStrike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STScI</a:t>
            </a:r>
            <a:r>
              <a:rPr lang="en-GB" sz="1200" b="0" u="none" strike="noStrike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Rivkin (JHU APL)</a:t>
            </a:r>
            <a:endParaRPr lang="en-NL" sz="1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26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7B3A6-9AE0-8A3B-125B-C9D595E3F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04E12B-33B3-EA42-2032-3553D8D13F1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32E46-1F51-DAE0-A82E-DDB7C4FA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998EC-983F-F093-D1B5-DB0F88D90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Images of asteroid 2024 YR4 as seen by the Webb telescope.">
            <a:extLst>
              <a:ext uri="{FF2B5EF4-FFF2-40B4-BE49-F238E27FC236}">
                <a16:creationId xmlns:a16="http://schemas.microsoft.com/office/drawing/2014/main" id="{EEF4D80E-DCC8-1377-92D4-9AB7AF13A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3" y="0"/>
            <a:ext cx="84296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EBAC1-4519-F30E-9A90-87659D48B17F}"/>
              </a:ext>
            </a:extLst>
          </p:cNvPr>
          <p:cNvSpPr txBox="1"/>
          <p:nvPr/>
        </p:nvSpPr>
        <p:spPr>
          <a:xfrm rot="16200000">
            <a:off x="-1750969" y="2433250"/>
            <a:ext cx="3854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0" u="none" strike="noStrike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Credit: NASA, ESA, CSA, </a:t>
            </a:r>
            <a:r>
              <a:rPr lang="en-GB" sz="1200" b="0" u="none" strike="noStrike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STScI</a:t>
            </a:r>
            <a:r>
              <a:rPr lang="en-GB" sz="1200" b="0" u="none" strike="noStrike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Rivkin (JHU APL)</a:t>
            </a:r>
            <a:endParaRPr lang="en-NL" sz="1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63AC2-776F-905F-0BC4-A1598CB04CC8}"/>
              </a:ext>
            </a:extLst>
          </p:cNvPr>
          <p:cNvSpPr txBox="1"/>
          <p:nvPr/>
        </p:nvSpPr>
        <p:spPr>
          <a:xfrm>
            <a:off x="5416033" y="4603859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rgbClr val="FFFF00"/>
                </a:solidFill>
              </a:rPr>
              <a:t>=&gt; </a:t>
            </a:r>
            <a:r>
              <a:rPr lang="en-GB" b="1" dirty="0">
                <a:solidFill>
                  <a:srgbClr val="FFFF00"/>
                </a:solidFill>
              </a:rPr>
              <a:t>ca. 50 to 70 m in size</a:t>
            </a:r>
            <a:endParaRPr lang="en-NL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1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3A0-FD4F-A198-33D4-4C17CB07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2024 YR4</a:t>
            </a:r>
          </a:p>
        </p:txBody>
      </p:sp>
      <p:pic>
        <p:nvPicPr>
          <p:cNvPr id="6" name="eso2505a">
            <a:hlinkClick r:id="" action="ppaction://media"/>
            <a:extLst>
              <a:ext uri="{FF2B5EF4-FFF2-40B4-BE49-F238E27FC236}">
                <a16:creationId xmlns:a16="http://schemas.microsoft.com/office/drawing/2014/main" id="{13C04109-A579-08DE-209F-579240C619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300" y="727075"/>
            <a:ext cx="6796088" cy="3822700"/>
          </a:xfrm>
        </p:spPr>
      </p:pic>
    </p:spTree>
    <p:extLst>
      <p:ext uri="{BB962C8B-B14F-4D97-AF65-F5344CB8AC3E}">
        <p14:creationId xmlns:p14="http://schemas.microsoft.com/office/powerpoint/2010/main" val="47949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C4C7FF8-4693-EECB-06B9-2CCC973CC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076DF-5F76-4608-1FA9-9A30C8EAF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7343" y="127880"/>
            <a:ext cx="4670425" cy="584775"/>
          </a:xfrm>
        </p:spPr>
        <p:txBody>
          <a:bodyPr/>
          <a:lstStyle/>
          <a:p>
            <a:r>
              <a:rPr lang="en-GB" dirty="0"/>
              <a:t>Testing – testing -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FF2BD-77E4-457C-9FE4-4CF869704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63600"/>
            <a:ext cx="6858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8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786E-9B10-A7FA-A126-84DCA3B0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8" y="69331"/>
            <a:ext cx="7818236" cy="707886"/>
          </a:xfrm>
        </p:spPr>
        <p:txBody>
          <a:bodyPr/>
          <a:lstStyle/>
          <a:p>
            <a:r>
              <a:rPr lang="en-NL" dirty="0"/>
              <a:t>Current situation (as of May 2025): &gt;3 % probability on the Moon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8BC2-107C-820A-0CA9-E1D3CFD4A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04" y="777216"/>
            <a:ext cx="8331201" cy="3757977"/>
          </a:xfrm>
        </p:spPr>
        <p:txBody>
          <a:bodyPr/>
          <a:lstStyle/>
          <a:p>
            <a:r>
              <a:rPr lang="en-GB" sz="1800" dirty="0"/>
              <a:t>Computation by Bill Gray: https://www.projectpluto.com/temp/yr4/</a:t>
            </a:r>
            <a:r>
              <a:rPr lang="en-GB" sz="1800" dirty="0" err="1"/>
              <a:t>moon.png</a:t>
            </a:r>
            <a:endParaRPr lang="en-NL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98E942-42CF-C4AA-E430-05BD2873B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1743"/>
            <a:ext cx="9144000" cy="317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681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E04325-5E06-B311-489B-4E6401D481D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20D6904-7597-6CDE-C596-17D8C2567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12" y="654861"/>
            <a:ext cx="4450903" cy="35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5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97A84-D30C-1004-02C4-04C9EFD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CC4716-59AD-10E5-CAC3-002DC0921B3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1AC3D33-43C8-4799-ACF8-22A55FE14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12" y="654861"/>
            <a:ext cx="4450903" cy="3582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9E18C-0C33-5B05-8FA8-AF6C2672DD5A}"/>
              </a:ext>
            </a:extLst>
          </p:cNvPr>
          <p:cNvSpPr txBox="1"/>
          <p:nvPr/>
        </p:nvSpPr>
        <p:spPr>
          <a:xfrm rot="19912765">
            <a:off x="3024855" y="1840245"/>
            <a:ext cx="3464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 b="1" dirty="0">
                <a:solidFill>
                  <a:srgbClr val="92D050"/>
                </a:solidFill>
              </a:rPr>
              <a:t>More in 2028….</a:t>
            </a:r>
          </a:p>
        </p:txBody>
      </p:sp>
    </p:spTree>
    <p:extLst>
      <p:ext uri="{BB962C8B-B14F-4D97-AF65-F5344CB8AC3E}">
        <p14:creationId xmlns:p14="http://schemas.microsoft.com/office/powerpoint/2010/main" val="308835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F121-130E-0B0B-7B46-2D6DD7C3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1D58-F6F9-E58A-855F-CB75DFEEA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72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0CEC-3B58-6029-E0DB-B3094545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588F1E-6D7B-9AF2-65F5-52675EA22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13" y="763295"/>
            <a:ext cx="6508447" cy="334854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3A949B-CDEC-676D-C22E-3D48D5ABB3C3}"/>
              </a:ext>
            </a:extLst>
          </p:cNvPr>
          <p:cNvSpPr txBox="1"/>
          <p:nvPr/>
        </p:nvSpPr>
        <p:spPr>
          <a:xfrm>
            <a:off x="1403132" y="4111844"/>
            <a:ext cx="69158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iopscience.iop.org</a:t>
            </a:r>
            <a:r>
              <a:rPr lang="en-GB" sz="1200" dirty="0"/>
              <a:t>/article/10.3847/2041-8213/adfa8b/pdf</a:t>
            </a:r>
          </a:p>
        </p:txBody>
      </p:sp>
    </p:spTree>
    <p:extLst>
      <p:ext uri="{BB962C8B-B14F-4D97-AF65-F5344CB8AC3E}">
        <p14:creationId xmlns:p14="http://schemas.microsoft.com/office/powerpoint/2010/main" val="28804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0200D-804E-A114-333A-B4E8E0A09FC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3C0C9-4BB8-D46F-49BE-ABCF4491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33608-265B-171F-5983-B8516A766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667CD-753F-8676-FD6B-4BD61580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09" y="63500"/>
            <a:ext cx="7570181" cy="501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149AAA-6F92-5203-7B07-C06D2E0048CD}"/>
              </a:ext>
            </a:extLst>
          </p:cNvPr>
          <p:cNvSpPr txBox="1"/>
          <p:nvPr/>
        </p:nvSpPr>
        <p:spPr>
          <a:xfrm rot="16200000">
            <a:off x="-1852528" y="2455781"/>
            <a:ext cx="439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https://neotools.neo.s2p.esa.int/</a:t>
            </a:r>
            <a:r>
              <a:rPr lang="en-GB" dirty="0" err="1">
                <a:solidFill>
                  <a:srgbClr val="FFFF00"/>
                </a:solidFill>
              </a:rPr>
              <a:t>ovt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86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E819F-522F-9CEA-9129-656A195E8627}"/>
              </a:ext>
            </a:extLst>
          </p:cNvPr>
          <p:cNvSpPr/>
          <p:nvPr/>
        </p:nvSpPr>
        <p:spPr>
          <a:xfrm>
            <a:off x="0" y="0"/>
            <a:ext cx="59383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471F75-5819-0936-F6EE-0EF3C5960461}"/>
              </a:ext>
            </a:extLst>
          </p:cNvPr>
          <p:cNvSpPr/>
          <p:nvPr/>
        </p:nvSpPr>
        <p:spPr>
          <a:xfrm>
            <a:off x="8594276" y="0"/>
            <a:ext cx="54972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05266-B639-B1DF-765C-67DD244B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60F8B6-0EEC-D36B-438A-595A61705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" y="0"/>
            <a:ext cx="81232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CE74A-D37E-4116-CFE2-6D404021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44909" y="1370032"/>
            <a:ext cx="1614630" cy="2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4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FA072-F1EC-4908-E82B-BC2A04D02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D5F7-873D-0AF2-CA21-38C2AA88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5" y="210006"/>
            <a:ext cx="8358596" cy="461665"/>
          </a:xfrm>
        </p:spPr>
        <p:txBody>
          <a:bodyPr/>
          <a:lstStyle/>
          <a:p>
            <a:r>
              <a:rPr lang="en-NL" dirty="0"/>
              <a:t>Discovered 27 Dec 2024 – on top of ”risk list"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286CA-87D7-B307-3D87-4ED2173965DE}"/>
              </a:ext>
            </a:extLst>
          </p:cNvPr>
          <p:cNvSpPr txBox="1"/>
          <p:nvPr/>
        </p:nvSpPr>
        <p:spPr>
          <a:xfrm rot="16200000">
            <a:off x="-1222952" y="2417862"/>
            <a:ext cx="3432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https://</a:t>
            </a:r>
            <a:r>
              <a:rPr lang="en-GB" sz="1400" b="1" dirty="0" err="1"/>
              <a:t>neo.ssa.esa.int</a:t>
            </a:r>
            <a:r>
              <a:rPr lang="en-GB" sz="1400" b="1" dirty="0"/>
              <a:t>/risk-list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4876E-9603-C216-26BC-4DE442A0D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49" y="671671"/>
            <a:ext cx="6715668" cy="42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B06B5-C2A1-1171-722E-B13A8A35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4F2F-266F-8C85-E42F-1B6A44B2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5" y="210006"/>
            <a:ext cx="8358596" cy="461665"/>
          </a:xfrm>
        </p:spPr>
        <p:txBody>
          <a:bodyPr/>
          <a:lstStyle/>
          <a:p>
            <a:r>
              <a:rPr lang="en-NL" dirty="0"/>
              <a:t>Discovered 27 Dec 2024 – on top of ”risk list"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899BD-2A8F-145D-F7F8-61D9A0A8E3E0}"/>
              </a:ext>
            </a:extLst>
          </p:cNvPr>
          <p:cNvSpPr txBox="1"/>
          <p:nvPr/>
        </p:nvSpPr>
        <p:spPr>
          <a:xfrm rot="16200000">
            <a:off x="-1222952" y="2417862"/>
            <a:ext cx="3432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https://</a:t>
            </a:r>
            <a:r>
              <a:rPr lang="en-GB" sz="1400" b="1" dirty="0" err="1"/>
              <a:t>neo.ssa.esa.int</a:t>
            </a:r>
            <a:r>
              <a:rPr lang="en-GB" sz="1400" b="1" dirty="0"/>
              <a:t>/risk-list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1C5D0-B022-BEC3-40DF-751AF6200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49" y="671671"/>
            <a:ext cx="6715668" cy="42280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59EBEA-E710-C4BD-0D7F-FB789BD7D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92" y="1691821"/>
            <a:ext cx="6972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1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C323-E0D2-A864-C126-62A2C0F9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139137"/>
            <a:ext cx="7743613" cy="400110"/>
          </a:xfrm>
        </p:spPr>
        <p:txBody>
          <a:bodyPr/>
          <a:lstStyle/>
          <a:p>
            <a:r>
              <a:rPr lang="en-NL" dirty="0"/>
              <a:t>Evolution of the impact probability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B6689-A638-17E4-7E9B-B7A9C66A0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23" y="539247"/>
            <a:ext cx="6830557" cy="430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7957-5CDC-2083-BEB9-864C7ED7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139137"/>
            <a:ext cx="7569442" cy="400110"/>
          </a:xfrm>
        </p:spPr>
        <p:txBody>
          <a:bodyPr/>
          <a:lstStyle/>
          <a:p>
            <a:r>
              <a:rPr lang="en-US" dirty="0"/>
              <a:t>The official alert system as decided by the UN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90B4-6632-EFC0-9569-5B3CDE4B1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52BF783-DFF2-75CE-1214-A31F44EB5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779" y="565855"/>
            <a:ext cx="7350442" cy="4145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9C2B5-1436-46BB-76E2-7C6C45905358}"/>
              </a:ext>
            </a:extLst>
          </p:cNvPr>
          <p:cNvSpPr txBox="1"/>
          <p:nvPr/>
        </p:nvSpPr>
        <p:spPr>
          <a:xfrm>
            <a:off x="2155263" y="3969761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/>
              <a:t>IP &gt; 1 %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A1EE5-0641-B1A5-88A4-1E7C8E3908CC}"/>
              </a:ext>
            </a:extLst>
          </p:cNvPr>
          <p:cNvSpPr txBox="1"/>
          <p:nvPr/>
        </p:nvSpPr>
        <p:spPr>
          <a:xfrm>
            <a:off x="3618291" y="3961421"/>
            <a:ext cx="8627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/>
              <a:t>IP &gt; 1 %</a:t>
            </a:r>
          </a:p>
          <a:p>
            <a:r>
              <a:rPr lang="en-GB" sz="1000" dirty="0"/>
              <a:t>D</a:t>
            </a:r>
            <a:r>
              <a:rPr lang="en-NL" sz="1000" dirty="0"/>
              <a:t> &gt; 50 m</a:t>
            </a:r>
          </a:p>
          <a:p>
            <a:r>
              <a:rPr lang="en-GB" sz="1000" dirty="0"/>
              <a:t>T</a:t>
            </a:r>
            <a:r>
              <a:rPr lang="en-NL" sz="1000" dirty="0"/>
              <a:t> &lt; 50 yrs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0D8ED-6E27-D2AB-445E-1AA850207137}"/>
              </a:ext>
            </a:extLst>
          </p:cNvPr>
          <p:cNvSpPr txBox="1"/>
          <p:nvPr/>
        </p:nvSpPr>
        <p:spPr>
          <a:xfrm rot="1470880">
            <a:off x="846534" y="3985150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800" dirty="0"/>
              <a:t>IP = impact probability</a:t>
            </a:r>
          </a:p>
          <a:p>
            <a:r>
              <a:rPr lang="en-NL" sz="800" dirty="0"/>
              <a:t>D = size</a:t>
            </a:r>
          </a:p>
          <a:p>
            <a:r>
              <a:rPr lang="en-NL" sz="800" dirty="0"/>
              <a:t>T = time to impact</a:t>
            </a:r>
          </a:p>
        </p:txBody>
      </p:sp>
    </p:spTree>
    <p:extLst>
      <p:ext uri="{BB962C8B-B14F-4D97-AF65-F5344CB8AC3E}">
        <p14:creationId xmlns:p14="http://schemas.microsoft.com/office/powerpoint/2010/main" val="230313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DEAD-E738-2E1E-279A-0A962DD5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139137"/>
            <a:ext cx="8359490" cy="400110"/>
          </a:xfrm>
        </p:spPr>
        <p:txBody>
          <a:bodyPr/>
          <a:lstStyle/>
          <a:p>
            <a:r>
              <a:rPr lang="en-NL" dirty="0"/>
              <a:t>Impact probability &gt;1 %: ‘Notification’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5903E1-C0F0-012A-B115-8BF11D317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25" y="232705"/>
            <a:ext cx="3794705" cy="49107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D4C50-0874-4ADA-E9E8-27CF067E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76" y="539247"/>
            <a:ext cx="3911612" cy="4371044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8FB49FD-7F6E-724C-0F7E-BC4D856D9FBF}"/>
              </a:ext>
            </a:extLst>
          </p:cNvPr>
          <p:cNvSpPr/>
          <p:nvPr/>
        </p:nvSpPr>
        <p:spPr>
          <a:xfrm rot="20322780">
            <a:off x="253078" y="1270712"/>
            <a:ext cx="423753" cy="99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855F5-E721-50F3-E0C6-065336A28D20}"/>
              </a:ext>
            </a:extLst>
          </p:cNvPr>
          <p:cNvSpPr txBox="1"/>
          <p:nvPr/>
        </p:nvSpPr>
        <p:spPr>
          <a:xfrm rot="16200000">
            <a:off x="7788845" y="2354877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 b="1" dirty="0"/>
              <a:t>See: iawn.net</a:t>
            </a:r>
          </a:p>
        </p:txBody>
      </p:sp>
    </p:spTree>
    <p:extLst>
      <p:ext uri="{BB962C8B-B14F-4D97-AF65-F5344CB8AC3E}">
        <p14:creationId xmlns:p14="http://schemas.microsoft.com/office/powerpoint/2010/main" val="47648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98265-3DAB-C86D-A7F3-B243626E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59EC8E-6FF3-B3D0-A054-9690203647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479988"/>
            <a:ext cx="3619500" cy="4524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109399-8486-55D4-2D3A-38AA110F3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42" y="780925"/>
            <a:ext cx="4241069" cy="22480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006A7B-21EB-A56B-B1C2-D3E4C584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139137"/>
            <a:ext cx="8359490" cy="400110"/>
          </a:xfrm>
        </p:spPr>
        <p:txBody>
          <a:bodyPr/>
          <a:lstStyle/>
          <a:p>
            <a:r>
              <a:rPr lang="en-NL" dirty="0"/>
              <a:t>Impact probability &gt;1 %: ‘Notification’</a:t>
            </a:r>
          </a:p>
        </p:txBody>
      </p:sp>
    </p:spTree>
    <p:extLst>
      <p:ext uri="{BB962C8B-B14F-4D97-AF65-F5344CB8AC3E}">
        <p14:creationId xmlns:p14="http://schemas.microsoft.com/office/powerpoint/2010/main" val="796286671"/>
      </p:ext>
    </p:extLst>
  </p:cSld>
  <p:clrMapOvr>
    <a:masterClrMapping/>
  </p:clrMapOvr>
</p:sld>
</file>

<file path=ppt/theme/theme1.xml><?xml version="1.0" encoding="utf-8"?>
<a:theme xmlns:a="http://schemas.openxmlformats.org/drawingml/2006/main" name="ESA Mac Presentation 16-9">
  <a:themeElements>
    <a:clrScheme name="Esa presentatio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SA Presentation 16-9.potx" id="{625F8AEC-1CDE-415D-B0E3-F5C995E29248}" vid="{7620660D-6BA5-4224-AA6E-849C46B07D6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95F947CC68284A92DD76895F95485E" ma:contentTypeVersion="" ma:contentTypeDescription="Create a new document." ma:contentTypeScope="" ma:versionID="d2f7bac1cc6cefe942785cfbb8bae163">
  <xsd:schema xmlns:xsd="http://www.w3.org/2001/XMLSchema" xmlns:xs="http://www.w3.org/2001/XMLSchema" xmlns:p="http://schemas.microsoft.com/office/2006/metadata/properties" xmlns:ns2="f2760952-b3bb-408f-ace6-eb1e07642b86" targetNamespace="http://schemas.microsoft.com/office/2006/metadata/properties" ma:root="true" ma:fieldsID="70e6d848e258403642b2016fccd44a87" ns2:_="">
    <xsd:import namespace="f2760952-b3bb-408f-ace6-eb1e07642b8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60952-b3bb-408f-ace6-eb1e07642b8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description="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587E21-31CA-408E-A5B1-4B7F0D8D9C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760952-b3bb-408f-ace6-eb1e07642b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8D79E0-F545-4A75-B39D-7B8AF1D9BA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22279E-2C4C-4C93-8498-455A58D1433E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f2760952-b3bb-408f-ace6-eb1e07642b86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16138</TotalTime>
  <Words>359</Words>
  <Application>Microsoft Macintosh PowerPoint</Application>
  <PresentationFormat>On-screen Show (16:9)</PresentationFormat>
  <Paragraphs>45</Paragraphs>
  <Slides>25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Verdana</vt:lpstr>
      <vt:lpstr>Wingdings</vt:lpstr>
      <vt:lpstr>ESA Mac Presentation 16-9</vt:lpstr>
      <vt:lpstr>PowerPoint Presentation</vt:lpstr>
      <vt:lpstr>Testing – testing - testing</vt:lpstr>
      <vt:lpstr>PowerPoint Presentation</vt:lpstr>
      <vt:lpstr>Discovered 27 Dec 2024 – on top of ”risk list"</vt:lpstr>
      <vt:lpstr>Discovered 27 Dec 2024 – on top of ”risk list"</vt:lpstr>
      <vt:lpstr>Evolution of the impact probability over time</vt:lpstr>
      <vt:lpstr>The official alert system as decided by the UN</vt:lpstr>
      <vt:lpstr>Impact probability &gt;1 %: ‘Notification’</vt:lpstr>
      <vt:lpstr>Impact probability &gt;1 %: ‘Notification’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https://iawn.net</vt:lpstr>
      <vt:lpstr>PowerPoint Presentation</vt:lpstr>
      <vt:lpstr>PowerPoint Presentation</vt:lpstr>
      <vt:lpstr>PowerPoint Presentation</vt:lpstr>
      <vt:lpstr>2024 YR4</vt:lpstr>
      <vt:lpstr>Current situation (as of May 2025): &gt;3 % probability on the Moon</vt:lpstr>
      <vt:lpstr>PowerPoint Presentation</vt:lpstr>
      <vt:lpstr>PowerPoint Presentation</vt:lpstr>
      <vt:lpstr>Additional information</vt:lpstr>
      <vt:lpstr>PowerPoint Presentation</vt:lpstr>
      <vt:lpstr>PowerPoint Presentation</vt:lpstr>
    </vt:vector>
  </TitlesOfParts>
  <Company>ESA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subject>TITLE OF PRESENTATION</dc:subject>
  <dc:creator>Ruediger Jehn</dc:creator>
  <cp:lastModifiedBy>Detlef Koschny</cp:lastModifiedBy>
  <cp:revision>1290</cp:revision>
  <cp:lastPrinted>2017-09-10T18:24:11Z</cp:lastPrinted>
  <dcterms:created xsi:type="dcterms:W3CDTF">2009-03-03T09:28:14Z</dcterms:created>
  <dcterms:modified xsi:type="dcterms:W3CDTF">2025-09-19T15:34:34Z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Title">
    <vt:lpwstr>TITLE OF PRESENTATION</vt:lpwstr>
  </property>
  <property fmtid="{D5CDD505-2E9C-101B-9397-08002B2CF9AE}" pid="3" name="PSubtitle">
    <vt:lpwstr>TITLE OF PRESENTATION</vt:lpwstr>
  </property>
  <property fmtid="{D5CDD505-2E9C-101B-9397-08002B2CF9AE}" pid="4" name="PAuthor">
    <vt:lpwstr> </vt:lpwstr>
  </property>
  <property fmtid="{D5CDD505-2E9C-101B-9397-08002B2CF9AE}" pid="5" name="PPlace">
    <vt:lpwstr/>
  </property>
  <property fmtid="{D5CDD505-2E9C-101B-9397-08002B2CF9AE}" pid="6" name="PDate">
    <vt:lpwstr>DD/MM/YYYY</vt:lpwstr>
  </property>
  <property fmtid="{D5CDD505-2E9C-101B-9397-08002B2CF9AE}" pid="7" name="PProgramme">
    <vt:lpwstr/>
  </property>
  <property fmtid="{D5CDD505-2E9C-101B-9397-08002B2CF9AE}" pid="8" name="PEmail">
    <vt:lpwstr/>
  </property>
  <property fmtid="{D5CDD505-2E9C-101B-9397-08002B2CF9AE}" pid="9" name="PClassification">
    <vt:lpwstr>ESA UNCLASSIFIED – For Official Use</vt:lpwstr>
  </property>
  <property fmtid="{D5CDD505-2E9C-101B-9397-08002B2CF9AE}" pid="10" name="POptionButton1">
    <vt:bool>true</vt:bool>
  </property>
  <property fmtid="{D5CDD505-2E9C-101B-9397-08002B2CF9AE}" pid="11" name="POptionButton2">
    <vt:bool>false</vt:bool>
  </property>
  <property fmtid="{D5CDD505-2E9C-101B-9397-08002B2CF9AE}" pid="12" name="ESAVersion">
    <vt:lpwstr>4GV1.0</vt:lpwstr>
  </property>
  <property fmtid="{D5CDD505-2E9C-101B-9397-08002B2CF9AE}" pid="13" name="ShowESADialog1">
    <vt:bool>true</vt:bool>
  </property>
  <property fmtid="{D5CDD505-2E9C-101B-9397-08002B2CF9AE}" pid="14" name="ContentTypeId">
    <vt:lpwstr>0x0101008995F947CC68284A92DD76895F95485E</vt:lpwstr>
  </property>
  <property fmtid="{D5CDD505-2E9C-101B-9397-08002B2CF9AE}" pid="15" name="Document Type">
    <vt:lpwstr>HO - Handout / Presentation</vt:lpwstr>
  </property>
  <property fmtid="{D5CDD505-2E9C-101B-9397-08002B2CF9AE}" pid="16" name="Reference">
    <vt:lpwstr/>
  </property>
  <property fmtid="{D5CDD505-2E9C-101B-9397-08002B2CF9AE}" pid="17" name="Classification">
    <vt:lpwstr>ESA UNCLASSIFIED - For Official Use</vt:lpwstr>
  </property>
  <property fmtid="{D5CDD505-2E9C-101B-9397-08002B2CF9AE}" pid="18" name="Classification Caveat">
    <vt:lpwstr/>
  </property>
  <property fmtid="{D5CDD505-2E9C-101B-9397-08002B2CF9AE}" pid="19" name="Status">
    <vt:lpwstr/>
  </property>
  <property fmtid="{D5CDD505-2E9C-101B-9397-08002B2CF9AE}" pid="20" name="bmsSiteName">
    <vt:lpwstr/>
  </property>
  <property fmtid="{D5CDD505-2E9C-101B-9397-08002B2CF9AE}" pid="21" name="Originating Organisation">
    <vt:lpwstr/>
  </property>
  <property fmtid="{D5CDD505-2E9C-101B-9397-08002B2CF9AE}" pid="22" name="Distribution">
    <vt:lpwstr/>
  </property>
  <property fmtid="{D5CDD505-2E9C-101B-9397-08002B2CF9AE}" pid="23" name="bmsSitename2">
    <vt:lpwstr/>
  </property>
  <property fmtid="{D5CDD505-2E9C-101B-9397-08002B2CF9AE}" pid="24" name="bmsAddress">
    <vt:lpwstr/>
  </property>
  <property fmtid="{D5CDD505-2E9C-101B-9397-08002B2CF9AE}" pid="25" name="bmsPlace">
    <vt:lpwstr/>
  </property>
  <property fmtid="{D5CDD505-2E9C-101B-9397-08002B2CF9AE}" pid="26" name="bmsPhoneFax">
    <vt:lpwstr/>
  </property>
  <property fmtid="{D5CDD505-2E9C-101B-9397-08002B2CF9AE}" pid="27" name="Issue">
    <vt:i4>0</vt:i4>
  </property>
  <property fmtid="{D5CDD505-2E9C-101B-9397-08002B2CF9AE}" pid="28" name="Revision">
    <vt:i4>0</vt:i4>
  </property>
</Properties>
</file>